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69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5270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842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44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9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35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8130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702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727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058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1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4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ED8FA"/>
            </a:gs>
            <a:gs pos="100000">
              <a:srgbClr val="19AAED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889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889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889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889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889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889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889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889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V1Jz-lpH3WA" TargetMode="External"/><Relationship Id="rId4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241175" y="449075"/>
            <a:ext cx="88746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RLI</a:t>
            </a:r>
            <a:r>
              <a:rPr b="1" i="0" lang="en-US" sz="8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r>
              <a:rPr b="1" i="0" lang="en-US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567425" y="99246"/>
            <a:ext cx="82221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9" name="Shape 69"/>
          <p:cNvSpPr txBox="1"/>
          <p:nvPr>
            <p:ph type="ctrTitle"/>
          </p:nvPr>
        </p:nvSpPr>
        <p:spPr>
          <a:xfrm>
            <a:off x="2735475" y="99250"/>
            <a:ext cx="3829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るりきゃっど</a:t>
            </a:r>
          </a:p>
        </p:txBody>
      </p:sp>
      <p:pic>
        <p:nvPicPr>
          <p:cNvPr descr="apl_pict.png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775" y="2426425"/>
            <a:ext cx="3093424" cy="25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idx="4294967295" type="title"/>
          </p:nvPr>
        </p:nvSpPr>
        <p:spPr>
          <a:xfrm>
            <a:off x="1354227" y="1107644"/>
            <a:ext cx="91170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〜平和なんて、気づかないから平和〜</a:t>
            </a:r>
          </a:p>
        </p:txBody>
      </p:sp>
      <p:sp>
        <p:nvSpPr>
          <p:cNvPr id="72" name="Shape 72"/>
          <p:cNvSpPr txBox="1"/>
          <p:nvPr>
            <p:ph idx="4294967295" type="title"/>
          </p:nvPr>
        </p:nvSpPr>
        <p:spPr>
          <a:xfrm>
            <a:off x="496875" y="3427300"/>
            <a:ext cx="22386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NO.1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発表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TIS株式会社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チーム：玉ちゃん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295775" y="931675"/>
            <a:ext cx="66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R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413750" y="3393675"/>
            <a:ext cx="66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I</a:t>
            </a:r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1002975" y="931675"/>
            <a:ext cx="6336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：Realtime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955775" y="3393650"/>
            <a:ext cx="6336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：Information</a:t>
            </a:r>
          </a:p>
        </p:txBody>
      </p:sp>
      <p:sp>
        <p:nvSpPr>
          <p:cNvPr id="158" name="Shape 158"/>
          <p:cNvSpPr txBox="1"/>
          <p:nvPr>
            <p:ph type="title"/>
          </p:nvPr>
        </p:nvSpPr>
        <p:spPr>
          <a:xfrm>
            <a:off x="342975" y="2570225"/>
            <a:ext cx="66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L</a:t>
            </a:r>
          </a:p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1002975" y="2531175"/>
            <a:ext cx="6336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：Life</a:t>
            </a:r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161825" y="1155825"/>
            <a:ext cx="8865300" cy="27048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リアルタイムに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生活（生命）にかかわる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必要な情報を提供することで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295775" y="130350"/>
            <a:ext cx="66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295775" y="1732025"/>
            <a:ext cx="66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1002975" y="130350"/>
            <a:ext cx="6336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>
                <a:solidFill>
                  <a:srgbClr val="FF0000"/>
                </a:solidFill>
              </a:rPr>
              <a:t>：Action</a:t>
            </a:r>
          </a:p>
        </p:txBody>
      </p:sp>
      <p:sp>
        <p:nvSpPr>
          <p:cNvPr id="168" name="Shape 168"/>
          <p:cNvSpPr txBox="1"/>
          <p:nvPr>
            <p:ph type="title"/>
          </p:nvPr>
        </p:nvSpPr>
        <p:spPr>
          <a:xfrm>
            <a:off x="1002975" y="1762000"/>
            <a:ext cx="6336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>
                <a:solidFill>
                  <a:srgbClr val="FF0000"/>
                </a:solidFill>
              </a:rPr>
              <a:t>：Quick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161825" y="1143150"/>
            <a:ext cx="8865300" cy="27048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素早いアクションを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可能とするサービス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その名は・・・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4294967295" type="ctrTitle"/>
          </p:nvPr>
        </p:nvSpPr>
        <p:spPr>
          <a:xfrm>
            <a:off x="1449925" y="965125"/>
            <a:ext cx="15903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</a:p>
        </p:txBody>
      </p:sp>
      <p:sp>
        <p:nvSpPr>
          <p:cNvPr id="175" name="Shape 175"/>
          <p:cNvSpPr txBox="1"/>
          <p:nvPr>
            <p:ph idx="4294967295" type="ctrTitle"/>
          </p:nvPr>
        </p:nvSpPr>
        <p:spPr>
          <a:xfrm>
            <a:off x="3659725" y="965125"/>
            <a:ext cx="15903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</a:p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quick</a:t>
            </a:r>
          </a:p>
        </p:txBody>
      </p:sp>
      <p:sp>
        <p:nvSpPr>
          <p:cNvPr id="176" name="Shape 176"/>
          <p:cNvSpPr txBox="1"/>
          <p:nvPr>
            <p:ph idx="4294967295" type="ctrTitle"/>
          </p:nvPr>
        </p:nvSpPr>
        <p:spPr>
          <a:xfrm>
            <a:off x="2440525" y="965125"/>
            <a:ext cx="1781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b="1" sz="1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-US" sz="1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</a:p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realtime</a:t>
            </a:r>
          </a:p>
        </p:txBody>
      </p:sp>
      <p:sp>
        <p:nvSpPr>
          <p:cNvPr id="177" name="Shape 177"/>
          <p:cNvSpPr txBox="1"/>
          <p:nvPr>
            <p:ph idx="4294967295" type="ctrTitle"/>
          </p:nvPr>
        </p:nvSpPr>
        <p:spPr>
          <a:xfrm>
            <a:off x="4650325" y="965125"/>
            <a:ext cx="1781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2000">
                <a:latin typeface="Arial"/>
                <a:ea typeface="Arial"/>
                <a:cs typeface="Arial"/>
                <a:sym typeface="Arial"/>
              </a:rPr>
              <a:t>L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      life</a:t>
            </a:r>
          </a:p>
        </p:txBody>
      </p:sp>
      <p:sp>
        <p:nvSpPr>
          <p:cNvPr id="178" name="Shape 178"/>
          <p:cNvSpPr txBox="1"/>
          <p:nvPr>
            <p:ph idx="4294967295" type="ctrTitle"/>
          </p:nvPr>
        </p:nvSpPr>
        <p:spPr>
          <a:xfrm>
            <a:off x="5488525" y="965125"/>
            <a:ext cx="1781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2000">
                <a:latin typeface="Arial"/>
                <a:ea typeface="Arial"/>
                <a:cs typeface="Arial"/>
                <a:sym typeface="Arial"/>
              </a:rPr>
              <a:t>I</a:t>
            </a:r>
          </a:p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information</a:t>
            </a:r>
          </a:p>
        </p:txBody>
      </p:sp>
      <p:sp>
        <p:nvSpPr>
          <p:cNvPr id="179" name="Shape 179"/>
          <p:cNvSpPr txBox="1"/>
          <p:nvPr>
            <p:ph idx="4294967295" type="ctrTitle"/>
          </p:nvPr>
        </p:nvSpPr>
        <p:spPr>
          <a:xfrm>
            <a:off x="6402925" y="965125"/>
            <a:ext cx="1781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2000">
                <a:latin typeface="Arial"/>
                <a:ea typeface="Arial"/>
                <a:cs typeface="Arial"/>
                <a:sym typeface="Arial"/>
              </a:rPr>
              <a:t>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です</a:t>
            </a:r>
          </a:p>
        </p:txBody>
      </p:sp>
      <p:sp>
        <p:nvSpPr>
          <p:cNvPr id="180" name="Shape 180"/>
          <p:cNvSpPr txBox="1"/>
          <p:nvPr>
            <p:ph idx="4294967295" type="ctrTitle"/>
          </p:nvPr>
        </p:nvSpPr>
        <p:spPr>
          <a:xfrm>
            <a:off x="1449925" y="3022525"/>
            <a:ext cx="15903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2000">
                <a:latin typeface="Arial"/>
                <a:ea typeface="Arial"/>
                <a:cs typeface="Arial"/>
                <a:sym typeface="Arial"/>
              </a:rPr>
              <a:t>R</a:t>
            </a:r>
          </a:p>
        </p:txBody>
      </p:sp>
      <p:sp>
        <p:nvSpPr>
          <p:cNvPr id="181" name="Shape 181"/>
          <p:cNvSpPr txBox="1"/>
          <p:nvPr>
            <p:ph idx="4294967295" type="ctrTitle"/>
          </p:nvPr>
        </p:nvSpPr>
        <p:spPr>
          <a:xfrm>
            <a:off x="3202525" y="3022525"/>
            <a:ext cx="15903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2000">
                <a:latin typeface="Arial"/>
                <a:ea typeface="Arial"/>
                <a:cs typeface="Arial"/>
                <a:sym typeface="Arial"/>
              </a:rPr>
              <a:t>I</a:t>
            </a:r>
          </a:p>
        </p:txBody>
      </p:sp>
      <p:sp>
        <p:nvSpPr>
          <p:cNvPr id="182" name="Shape 182"/>
          <p:cNvSpPr txBox="1"/>
          <p:nvPr>
            <p:ph idx="4294967295" type="ctrTitle"/>
          </p:nvPr>
        </p:nvSpPr>
        <p:spPr>
          <a:xfrm>
            <a:off x="2440525" y="3022525"/>
            <a:ext cx="1781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2000">
                <a:latin typeface="Arial"/>
                <a:ea typeface="Arial"/>
                <a:cs typeface="Arial"/>
                <a:sym typeface="Arial"/>
              </a:rPr>
              <a:t>L</a:t>
            </a:r>
          </a:p>
        </p:txBody>
      </p:sp>
      <p:sp>
        <p:nvSpPr>
          <p:cNvPr id="183" name="Shape 183"/>
          <p:cNvSpPr txBox="1"/>
          <p:nvPr>
            <p:ph idx="4294967295" type="ctrTitle"/>
          </p:nvPr>
        </p:nvSpPr>
        <p:spPr>
          <a:xfrm>
            <a:off x="3888325" y="3022525"/>
            <a:ext cx="1781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</a:p>
        </p:txBody>
      </p:sp>
      <p:sp>
        <p:nvSpPr>
          <p:cNvPr id="184" name="Shape 184"/>
          <p:cNvSpPr txBox="1"/>
          <p:nvPr>
            <p:ph idx="4294967295" type="ctrTitle"/>
          </p:nvPr>
        </p:nvSpPr>
        <p:spPr>
          <a:xfrm>
            <a:off x="5107525" y="3022525"/>
            <a:ext cx="1781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185" name="Shape 185"/>
          <p:cNvSpPr txBox="1"/>
          <p:nvPr>
            <p:ph idx="4294967295" type="ctrTitle"/>
          </p:nvPr>
        </p:nvSpPr>
        <p:spPr>
          <a:xfrm>
            <a:off x="6174325" y="3022525"/>
            <a:ext cx="1781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12000">
                <a:latin typeface="Arial"/>
                <a:ea typeface="Arial"/>
                <a:cs typeface="Arial"/>
                <a:sym typeface="Arial"/>
              </a:rPr>
              <a:t>D</a:t>
            </a:r>
          </a:p>
        </p:txBody>
      </p:sp>
      <p:sp>
        <p:nvSpPr>
          <p:cNvPr id="186" name="Shape 186"/>
          <p:cNvSpPr txBox="1"/>
          <p:nvPr>
            <p:ph idx="4294967295" type="ctrTitle"/>
          </p:nvPr>
        </p:nvSpPr>
        <p:spPr>
          <a:xfrm>
            <a:off x="2585200" y="2058625"/>
            <a:ext cx="3829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るりきゃっど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1850"/>
            <a:ext cx="9098335" cy="10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type="title"/>
          </p:nvPr>
        </p:nvSpPr>
        <p:spPr>
          <a:xfrm>
            <a:off x="1458450" y="1750411"/>
            <a:ext cx="62271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サービス概要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182500" y="2193825"/>
            <a:ext cx="2823600" cy="339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/>
              <a:t>児童の非行</a:t>
            </a:r>
          </a:p>
        </p:txBody>
      </p:sp>
      <p:sp>
        <p:nvSpPr>
          <p:cNvPr id="198" name="Shape 198"/>
          <p:cNvSpPr txBox="1"/>
          <p:nvPr>
            <p:ph idx="4294967295" type="ctrTitle"/>
          </p:nvPr>
        </p:nvSpPr>
        <p:spPr>
          <a:xfrm>
            <a:off x="-21075" y="-17200"/>
            <a:ext cx="29736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RLI</a:t>
            </a:r>
            <a:r>
              <a:rPr b="1" i="0" lang="en-US" sz="4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3551" y="2534871"/>
            <a:ext cx="773075" cy="114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850" y="2407325"/>
            <a:ext cx="724174" cy="12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idx="4294967295" type="ctrTitle"/>
          </p:nvPr>
        </p:nvSpPr>
        <p:spPr>
          <a:xfrm>
            <a:off x="7107025" y="2790325"/>
            <a:ext cx="991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RLI</a:t>
            </a:r>
            <a:r>
              <a:rPr b="1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</a:p>
        </p:txBody>
      </p:sp>
      <p:pic>
        <p:nvPicPr>
          <p:cNvPr descr="無償のベクターグラフィック: 子供, ダンス, 再生, キャッチ雨, 少年 ..." id="202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16025" y="2527563"/>
            <a:ext cx="1041275" cy="100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Shape 203"/>
          <p:cNvGrpSpPr/>
          <p:nvPr/>
        </p:nvGrpSpPr>
        <p:grpSpPr>
          <a:xfrm flipH="1">
            <a:off x="423901" y="1212877"/>
            <a:ext cx="873121" cy="770687"/>
            <a:chOff x="1498100" y="1752348"/>
            <a:chExt cx="1353675" cy="1933000"/>
          </a:xfrm>
        </p:grpSpPr>
        <p:pic>
          <p:nvPicPr>
            <p:cNvPr descr="無償のベクターグラフィック: 父, 子, シルエット, 徒歩, 家族, 少年 ..." id="204" name="Shape 204"/>
            <p:cNvPicPr preferRelativeResize="0"/>
            <p:nvPr/>
          </p:nvPicPr>
          <p:blipFill rotWithShape="1">
            <a:blip r:embed="rId6">
              <a:alphaModFix/>
            </a:blip>
            <a:srcRect b="15311" l="0" r="0" t="0"/>
            <a:stretch/>
          </p:blipFill>
          <p:spPr>
            <a:xfrm>
              <a:off x="1498100" y="1752348"/>
              <a:ext cx="1353675" cy="193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Shape 205"/>
            <p:cNvSpPr/>
            <p:nvPr/>
          </p:nvSpPr>
          <p:spPr>
            <a:xfrm rot="-3035323">
              <a:off x="1943734" y="1870939"/>
              <a:ext cx="89308" cy="11953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flipH="1" rot="3035323">
              <a:off x="2096134" y="1870939"/>
              <a:ext cx="89308" cy="11953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無償のベクターグラフィック: スライド, 落下, 棒人間, スティック図 ..." id="207" name="Shape 2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498" y="4086075"/>
            <a:ext cx="881125" cy="7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8">
            <a:alphaModFix/>
          </a:blip>
          <a:srcRect b="0" l="0" r="20785" t="6498"/>
          <a:stretch/>
        </p:blipFill>
        <p:spPr>
          <a:xfrm>
            <a:off x="1544313" y="2710025"/>
            <a:ext cx="790299" cy="8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2182213" y="3023550"/>
            <a:ext cx="530100" cy="531300"/>
          </a:xfrm>
          <a:prstGeom prst="noSmoking">
            <a:avLst>
              <a:gd fmla="val 15588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idx="4294967295" type="ctrTitle"/>
          </p:nvPr>
        </p:nvSpPr>
        <p:spPr>
          <a:xfrm>
            <a:off x="2117713" y="3065850"/>
            <a:ext cx="659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</a:p>
        </p:txBody>
      </p:sp>
      <p:pic>
        <p:nvPicPr>
          <p:cNvPr descr="無償のベクターグラフィック: 車, シルエット, セダン, 車両, 自動車 ..." id="211" name="Shape 2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5625" y="1439175"/>
            <a:ext cx="1041276" cy="6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 flipH="1" rot="-1296978">
            <a:off x="2689531" y="1169622"/>
            <a:ext cx="788330" cy="40240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 flipH="1" rot="-1296978">
            <a:off x="2689531" y="2538372"/>
            <a:ext cx="788330" cy="40240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 flipH="1" rot="-1296978">
            <a:off x="2689531" y="3907134"/>
            <a:ext cx="788330" cy="40240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 rot="1723540">
            <a:off x="5618577" y="1557625"/>
            <a:ext cx="1238410" cy="5139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 rot="-1791">
            <a:off x="5662158" y="2769346"/>
            <a:ext cx="1151400" cy="531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 flipH="1" rot="9076460">
            <a:off x="5618577" y="4014825"/>
            <a:ext cx="1238410" cy="5139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 rot="-297904">
            <a:off x="6776792" y="1489349"/>
            <a:ext cx="1275586" cy="702220"/>
          </a:xfrm>
          <a:prstGeom prst="wedgeEllipseCallout">
            <a:avLst>
              <a:gd fmla="val -15599" name="adj1"/>
              <a:gd fmla="val 67505" name="adj2"/>
            </a:avLst>
          </a:prstGeom>
          <a:solidFill>
            <a:srgbClr val="FFE599"/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Push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051400" y="1403975"/>
            <a:ext cx="2659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登録スピードを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超えて移動したら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2975200" y="2779650"/>
            <a:ext cx="2659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登録した危険エリアに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出入りしたら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3051400" y="4155325"/>
            <a:ext cx="2659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一定時間同じ場所から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動きがなかったら</a:t>
            </a:r>
          </a:p>
        </p:txBody>
      </p:sp>
      <p:sp>
        <p:nvSpPr>
          <p:cNvPr id="222" name="Shape 222"/>
          <p:cNvSpPr/>
          <p:nvPr/>
        </p:nvSpPr>
        <p:spPr>
          <a:xfrm>
            <a:off x="182625" y="795250"/>
            <a:ext cx="2823600" cy="339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/>
              <a:t>児童誘拐や連れ去り</a:t>
            </a:r>
          </a:p>
        </p:txBody>
      </p:sp>
      <p:sp>
        <p:nvSpPr>
          <p:cNvPr id="223" name="Shape 223"/>
          <p:cNvSpPr/>
          <p:nvPr/>
        </p:nvSpPr>
        <p:spPr>
          <a:xfrm>
            <a:off x="182625" y="3699150"/>
            <a:ext cx="2823600" cy="339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/>
              <a:t>高齢者の急な体調不良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1825"/>
            <a:ext cx="9098335" cy="10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>
            <p:ph type="title"/>
          </p:nvPr>
        </p:nvSpPr>
        <p:spPr>
          <a:xfrm>
            <a:off x="1147095" y="1750400"/>
            <a:ext cx="684981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デモンストレーション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182500" y="2193825"/>
            <a:ext cx="2823600" cy="339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/>
              <a:t>児童の非行</a:t>
            </a:r>
          </a:p>
        </p:txBody>
      </p:sp>
      <p:sp>
        <p:nvSpPr>
          <p:cNvPr id="235" name="Shape 235"/>
          <p:cNvSpPr txBox="1"/>
          <p:nvPr>
            <p:ph idx="4294967295" type="ctrTitle"/>
          </p:nvPr>
        </p:nvSpPr>
        <p:spPr>
          <a:xfrm>
            <a:off x="-21075" y="-17200"/>
            <a:ext cx="29736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RLI</a:t>
            </a:r>
            <a:r>
              <a:rPr b="1" i="0" lang="en-US" sz="4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3551" y="2458671"/>
            <a:ext cx="773075" cy="114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850" y="2331125"/>
            <a:ext cx="724174" cy="12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>
            <p:ph idx="4294967295" type="ctrTitle"/>
          </p:nvPr>
        </p:nvSpPr>
        <p:spPr>
          <a:xfrm>
            <a:off x="7107025" y="2637925"/>
            <a:ext cx="9918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RLI</a:t>
            </a:r>
            <a:r>
              <a:rPr b="1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</a:p>
        </p:txBody>
      </p:sp>
      <p:pic>
        <p:nvPicPr>
          <p:cNvPr descr="無償のベクターグラフィック: 子供, ダンス, 再生, キャッチ雨, 少年 ..." id="239" name="Shape 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16025" y="2527563"/>
            <a:ext cx="1041275" cy="100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Shape 240"/>
          <p:cNvGrpSpPr/>
          <p:nvPr/>
        </p:nvGrpSpPr>
        <p:grpSpPr>
          <a:xfrm flipH="1">
            <a:off x="423901" y="1212877"/>
            <a:ext cx="873121" cy="770687"/>
            <a:chOff x="1498100" y="1752348"/>
            <a:chExt cx="1353675" cy="1933000"/>
          </a:xfrm>
        </p:grpSpPr>
        <p:pic>
          <p:nvPicPr>
            <p:cNvPr descr="無償のベクターグラフィック: 父, 子, シルエット, 徒歩, 家族, 少年 ..." id="241" name="Shape 241"/>
            <p:cNvPicPr preferRelativeResize="0"/>
            <p:nvPr/>
          </p:nvPicPr>
          <p:blipFill rotWithShape="1">
            <a:blip r:embed="rId6">
              <a:alphaModFix/>
            </a:blip>
            <a:srcRect b="15311" l="0" r="0" t="0"/>
            <a:stretch/>
          </p:blipFill>
          <p:spPr>
            <a:xfrm>
              <a:off x="1498100" y="1752348"/>
              <a:ext cx="1353675" cy="193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Shape 242"/>
            <p:cNvSpPr/>
            <p:nvPr/>
          </p:nvSpPr>
          <p:spPr>
            <a:xfrm rot="-3035323">
              <a:off x="1943734" y="1870939"/>
              <a:ext cx="89308" cy="11953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 flipH="1" rot="3035323">
              <a:off x="2096134" y="1870939"/>
              <a:ext cx="89308" cy="119536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無償のベクターグラフィック: スライド, 落下, 棒人間, スティック図 ..." id="244" name="Shape 2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498" y="4086075"/>
            <a:ext cx="881125" cy="7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8">
            <a:alphaModFix/>
          </a:blip>
          <a:srcRect b="0" l="0" r="20785" t="6498"/>
          <a:stretch/>
        </p:blipFill>
        <p:spPr>
          <a:xfrm>
            <a:off x="1544313" y="2710025"/>
            <a:ext cx="790299" cy="8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2182213" y="3023550"/>
            <a:ext cx="530100" cy="531300"/>
          </a:xfrm>
          <a:prstGeom prst="noSmoking">
            <a:avLst>
              <a:gd fmla="val 15588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idx="4294967295" type="ctrTitle"/>
          </p:nvPr>
        </p:nvSpPr>
        <p:spPr>
          <a:xfrm>
            <a:off x="2117713" y="3065850"/>
            <a:ext cx="659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</a:p>
        </p:txBody>
      </p:sp>
      <p:pic>
        <p:nvPicPr>
          <p:cNvPr descr="無償のベクターグラフィック: 車, シルエット, セダン, 車両, 自動車 ..." id="248" name="Shape 2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5625" y="1439175"/>
            <a:ext cx="1041276" cy="6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 flipH="1" rot="-1296978">
            <a:off x="2689531" y="1169622"/>
            <a:ext cx="788330" cy="40240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 flipH="1" rot="-1296978">
            <a:off x="2689531" y="2538372"/>
            <a:ext cx="788330" cy="40240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 flipH="1" rot="-1296978">
            <a:off x="2689531" y="3907134"/>
            <a:ext cx="788330" cy="40240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 rot="1694768">
            <a:off x="5596822" y="1557358"/>
            <a:ext cx="1257659" cy="514434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 rot="-1756">
            <a:off x="5638480" y="2769346"/>
            <a:ext cx="1174500" cy="531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 flipH="1" rot="9105232">
            <a:off x="5596822" y="4014558"/>
            <a:ext cx="1257659" cy="514434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 rot="-297904">
            <a:off x="6776792" y="1489349"/>
            <a:ext cx="1275586" cy="702220"/>
          </a:xfrm>
          <a:prstGeom prst="wedgeEllipseCallout">
            <a:avLst>
              <a:gd fmla="val -15599" name="adj1"/>
              <a:gd fmla="val 67505" name="adj2"/>
            </a:avLst>
          </a:prstGeom>
          <a:solidFill>
            <a:srgbClr val="FFE599"/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66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Push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3127600" y="1403975"/>
            <a:ext cx="2659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登録スピードを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超えて移動したら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127600" y="2779650"/>
            <a:ext cx="2659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登録した危険エリアに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出入りしたら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127600" y="4155325"/>
            <a:ext cx="2659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一定時間同じ場所から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1800">
                <a:solidFill>
                  <a:srgbClr val="660000"/>
                </a:solidFill>
              </a:rPr>
              <a:t>動きがなかったら</a:t>
            </a:r>
          </a:p>
        </p:txBody>
      </p:sp>
      <p:sp>
        <p:nvSpPr>
          <p:cNvPr id="259" name="Shape 259"/>
          <p:cNvSpPr/>
          <p:nvPr/>
        </p:nvSpPr>
        <p:spPr>
          <a:xfrm>
            <a:off x="182625" y="795250"/>
            <a:ext cx="2823600" cy="339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/>
              <a:t>児童誘拐や連れ去り</a:t>
            </a:r>
          </a:p>
        </p:txBody>
      </p:sp>
      <p:sp>
        <p:nvSpPr>
          <p:cNvPr id="260" name="Shape 260"/>
          <p:cNvSpPr/>
          <p:nvPr/>
        </p:nvSpPr>
        <p:spPr>
          <a:xfrm>
            <a:off x="182625" y="3699150"/>
            <a:ext cx="2823600" cy="339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/>
              <a:t>高齢者の急な体調不良</a:t>
            </a:r>
          </a:p>
        </p:txBody>
      </p:sp>
      <p:sp>
        <p:nvSpPr>
          <p:cNvPr id="261" name="Shape 261"/>
          <p:cNvSpPr/>
          <p:nvPr/>
        </p:nvSpPr>
        <p:spPr>
          <a:xfrm>
            <a:off x="89875" y="2129400"/>
            <a:ext cx="8928600" cy="151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2478075" y="963725"/>
            <a:ext cx="4270800" cy="816300"/>
          </a:xfrm>
          <a:prstGeom prst="wedgeRectCallout">
            <a:avLst>
              <a:gd fmla="val -32245" name="adj1"/>
              <a:gd fmla="val 106634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</a:rPr>
              <a:t>ここをデモします♪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デモ" id="267" name="Shape 267" title="RLIQADデモ">
            <a:hlinkClick r:id="rId3"/>
          </p:cNvPr>
          <p:cNvSpPr/>
          <p:nvPr/>
        </p:nvSpPr>
        <p:spPr>
          <a:xfrm>
            <a:off x="1988025" y="0"/>
            <a:ext cx="6443800" cy="48328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8" name="Shape 268"/>
          <p:cNvSpPr/>
          <p:nvPr/>
        </p:nvSpPr>
        <p:spPr>
          <a:xfrm>
            <a:off x="47200" y="82600"/>
            <a:ext cx="1156500" cy="132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chemeClr val="lt1"/>
                </a:solidFill>
              </a:rPr>
              <a:t>親端末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chemeClr val="lt1"/>
                </a:solidFill>
              </a:rPr>
              <a:t>アプリ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1825"/>
            <a:ext cx="9098335" cy="10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>
            <p:ph type="title"/>
          </p:nvPr>
        </p:nvSpPr>
        <p:spPr>
          <a:xfrm>
            <a:off x="1458450" y="1750400"/>
            <a:ext cx="62271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ビジネスモデル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7808200" y="3133225"/>
            <a:ext cx="1047000" cy="457200"/>
          </a:xfrm>
          <a:prstGeom prst="rect">
            <a:avLst/>
          </a:prstGeom>
          <a:noFill/>
          <a:ln cap="flat" cmpd="sng" w="25400">
            <a:solidFill>
              <a:srgbClr val="0156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1000">
                <a:solidFill>
                  <a:srgbClr val="002060"/>
                </a:solidFill>
              </a:rPr>
              <a:t>3500万人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1000">
                <a:solidFill>
                  <a:srgbClr val="002060"/>
                </a:solidFill>
              </a:rPr>
              <a:t>65歳以上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Arial"/>
              <a:buNone/>
            </a:pPr>
            <a:r>
              <a:t/>
            </a:r>
            <a:endParaRPr sz="1000">
              <a:solidFill>
                <a:srgbClr val="002060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7808200" y="1416425"/>
            <a:ext cx="1047000" cy="457200"/>
          </a:xfrm>
          <a:prstGeom prst="rect">
            <a:avLst/>
          </a:prstGeom>
          <a:noFill/>
          <a:ln cap="flat" cmpd="sng" w="25400">
            <a:solidFill>
              <a:srgbClr val="0156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1000">
                <a:solidFill>
                  <a:srgbClr val="002060"/>
                </a:solidFill>
              </a:rPr>
              <a:t>800万人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1000">
                <a:solidFill>
                  <a:srgbClr val="002060"/>
                </a:solidFill>
              </a:rPr>
              <a:t>5歳〜12歳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Arial"/>
              <a:buNone/>
            </a:pPr>
            <a:r>
              <a:t/>
            </a:r>
            <a:endParaRPr sz="1000">
              <a:solidFill>
                <a:srgbClr val="002060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4913800" y="998750"/>
            <a:ext cx="3954900" cy="3905100"/>
          </a:xfrm>
          <a:prstGeom prst="rect">
            <a:avLst/>
          </a:prstGeom>
          <a:noFill/>
          <a:ln cap="flat" cmpd="sng" w="25400">
            <a:solidFill>
              <a:srgbClr val="0156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002060"/>
                </a:solidFill>
              </a:rPr>
              <a:t>サービス</a:t>
            </a:r>
            <a:r>
              <a:rPr lang="en-US" sz="2400">
                <a:solidFill>
                  <a:srgbClr val="002060"/>
                </a:solidFill>
              </a:rPr>
              <a:t>利用</a:t>
            </a:r>
          </a:p>
        </p:txBody>
      </p:sp>
      <p:sp>
        <p:nvSpPr>
          <p:cNvPr id="282" name="Shape 282"/>
          <p:cNvSpPr/>
          <p:nvPr/>
        </p:nvSpPr>
        <p:spPr>
          <a:xfrm>
            <a:off x="189400" y="998750"/>
            <a:ext cx="3954900" cy="3905100"/>
          </a:xfrm>
          <a:prstGeom prst="rect">
            <a:avLst/>
          </a:prstGeom>
          <a:noFill/>
          <a:ln cap="flat" cmpd="sng" w="25400">
            <a:solidFill>
              <a:srgbClr val="0156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002060"/>
                </a:solidFill>
              </a:rPr>
              <a:t>サービ</a:t>
            </a:r>
            <a:r>
              <a:rPr lang="en-US" sz="2400">
                <a:solidFill>
                  <a:srgbClr val="002060"/>
                </a:solidFill>
              </a:rPr>
              <a:t>ス提供</a:t>
            </a:r>
          </a:p>
        </p:txBody>
      </p:sp>
      <p:sp>
        <p:nvSpPr>
          <p:cNvPr id="283" name="Shape 283"/>
          <p:cNvSpPr/>
          <p:nvPr/>
        </p:nvSpPr>
        <p:spPr>
          <a:xfrm>
            <a:off x="6734516" y="1668266"/>
            <a:ext cx="1234500" cy="564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156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子ども</a:t>
            </a:r>
          </a:p>
        </p:txBody>
      </p:sp>
      <p:sp>
        <p:nvSpPr>
          <p:cNvPr id="284" name="Shape 284"/>
          <p:cNvSpPr/>
          <p:nvPr/>
        </p:nvSpPr>
        <p:spPr>
          <a:xfrm>
            <a:off x="562325" y="3344675"/>
            <a:ext cx="2483400" cy="564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156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自治体</a:t>
            </a:r>
          </a:p>
        </p:txBody>
      </p:sp>
      <p:sp>
        <p:nvSpPr>
          <p:cNvPr id="285" name="Shape 285"/>
          <p:cNvSpPr/>
          <p:nvPr/>
        </p:nvSpPr>
        <p:spPr>
          <a:xfrm>
            <a:off x="4981916" y="1668266"/>
            <a:ext cx="1234500" cy="564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156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親 or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介護者</a:t>
            </a:r>
          </a:p>
        </p:txBody>
      </p:sp>
      <p:sp>
        <p:nvSpPr>
          <p:cNvPr id="286" name="Shape 286"/>
          <p:cNvSpPr/>
          <p:nvPr/>
        </p:nvSpPr>
        <p:spPr>
          <a:xfrm>
            <a:off x="562334" y="1668275"/>
            <a:ext cx="2483400" cy="564000"/>
          </a:xfrm>
          <a:prstGeom prst="ellipse">
            <a:avLst/>
          </a:prstGeom>
          <a:gradFill>
            <a:gsLst>
              <a:gs pos="0">
                <a:srgbClr val="15DA7A"/>
              </a:gs>
              <a:gs pos="100000">
                <a:srgbClr val="0E5E37"/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玉ちゃん</a:t>
            </a:r>
          </a:p>
        </p:txBody>
      </p:sp>
      <p:pic>
        <p:nvPicPr>
          <p:cNvPr descr="「スマホ」の画像検索結果"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549" y="2099683"/>
            <a:ext cx="652200" cy="807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/>
          <p:nvPr/>
        </p:nvSpPr>
        <p:spPr>
          <a:xfrm>
            <a:off x="5951650" y="2414800"/>
            <a:ext cx="329700" cy="30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5795125" y="2443900"/>
            <a:ext cx="614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100">
                <a:solidFill>
                  <a:srgbClr val="783F04"/>
                </a:solidFill>
              </a:rPr>
              <a:t>app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2002" y="2072575"/>
            <a:ext cx="4700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>
            <p:ph type="title"/>
          </p:nvPr>
        </p:nvSpPr>
        <p:spPr>
          <a:xfrm>
            <a:off x="0" y="-4700"/>
            <a:ext cx="67914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ビジネスモデル</a:t>
            </a:r>
          </a:p>
        </p:txBody>
      </p:sp>
      <p:cxnSp>
        <p:nvCxnSpPr>
          <p:cNvPr id="292" name="Shape 292"/>
          <p:cNvCxnSpPr>
            <a:stCxn id="286" idx="5"/>
            <a:endCxn id="289" idx="2"/>
          </p:cNvCxnSpPr>
          <p:nvPr/>
        </p:nvCxnSpPr>
        <p:spPr>
          <a:xfrm flipH="1" rot="-5400000">
            <a:off x="4120099" y="711629"/>
            <a:ext cx="543900" cy="3420000"/>
          </a:xfrm>
          <a:prstGeom prst="curvedConnector3">
            <a:avLst>
              <a:gd fmla="val 143766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93" name="Shape 293"/>
          <p:cNvSpPr/>
          <p:nvPr/>
        </p:nvSpPr>
        <p:spPr>
          <a:xfrm>
            <a:off x="6734516" y="3432741"/>
            <a:ext cx="1234500" cy="564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156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高齢者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7102" y="3892528"/>
            <a:ext cx="652199" cy="434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3627975" y="2939375"/>
            <a:ext cx="149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FF0000"/>
                </a:solidFill>
              </a:rPr>
              <a:t>パッケージ提供 </a:t>
            </a:r>
          </a:p>
        </p:txBody>
      </p:sp>
      <p:cxnSp>
        <p:nvCxnSpPr>
          <p:cNvPr id="296" name="Shape 296"/>
          <p:cNvCxnSpPr>
            <a:stCxn id="285" idx="2"/>
            <a:endCxn id="286" idx="6"/>
          </p:cNvCxnSpPr>
          <p:nvPr/>
        </p:nvCxnSpPr>
        <p:spPr>
          <a:xfrm flipH="1">
            <a:off x="3045716" y="1950266"/>
            <a:ext cx="19362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97" name="Shape 297"/>
          <p:cNvSpPr txBox="1"/>
          <p:nvPr/>
        </p:nvSpPr>
        <p:spPr>
          <a:xfrm>
            <a:off x="626213" y="3939675"/>
            <a:ext cx="23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EFEFEF"/>
                </a:solidFill>
              </a:rPr>
              <a:t>ビーコン</a:t>
            </a:r>
            <a:r>
              <a:rPr lang="en-US" sz="1200">
                <a:solidFill>
                  <a:srgbClr val="EFEFEF"/>
                </a:solidFill>
              </a:rPr>
              <a:t>設置／管理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3551775" y="1577475"/>
            <a:ext cx="149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FF0000"/>
                </a:solidFill>
              </a:rPr>
              <a:t>パッケージ</a:t>
            </a:r>
            <a:r>
              <a:rPr lang="en-US" sz="1200">
                <a:solidFill>
                  <a:srgbClr val="FF0000"/>
                </a:solidFill>
              </a:rPr>
              <a:t>利用料</a:t>
            </a:r>
            <a:r>
              <a:rPr lang="en-US" sz="12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7209375" y="2558375"/>
            <a:ext cx="149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EFEFEF"/>
                </a:solidFill>
              </a:rPr>
              <a:t>ビーコン/位置情報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EFEFEF"/>
                </a:solidFill>
              </a:rPr>
              <a:t>受発信機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7285575" y="4310975"/>
            <a:ext cx="149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EFEFEF"/>
                </a:solidFill>
              </a:rPr>
              <a:t>ビーコン/位置情報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EFEFEF"/>
                </a:solidFill>
              </a:rPr>
              <a:t>受発信機</a:t>
            </a:r>
          </a:p>
        </p:txBody>
      </p:sp>
      <p:cxnSp>
        <p:nvCxnSpPr>
          <p:cNvPr id="301" name="Shape 301"/>
          <p:cNvCxnSpPr>
            <a:stCxn id="286" idx="4"/>
            <a:endCxn id="284" idx="0"/>
          </p:cNvCxnSpPr>
          <p:nvPr/>
        </p:nvCxnSpPr>
        <p:spPr>
          <a:xfrm flipH="1" rot="-5400000">
            <a:off x="1248134" y="2788175"/>
            <a:ext cx="11124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E599"/>
            </a:solidFill>
            <a:prstDash val="solid"/>
            <a:round/>
            <a:headEnd len="med" w="med" type="oval"/>
            <a:tailEnd len="lg" w="lg" type="oval"/>
          </a:ln>
        </p:spPr>
      </p:cxnSp>
      <p:sp>
        <p:nvSpPr>
          <p:cNvPr id="302" name="Shape 302"/>
          <p:cNvSpPr txBox="1"/>
          <p:nvPr>
            <p:ph type="title"/>
          </p:nvPr>
        </p:nvSpPr>
        <p:spPr>
          <a:xfrm>
            <a:off x="0" y="2311680"/>
            <a:ext cx="9144000" cy="279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b="1"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b="1" lang="en-US" sz="36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年間50億円規模の市場</a:t>
            </a:r>
            <a:r>
              <a:rPr b="1"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が見込める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（約4.5千万人の10％(利用者数)が、月100円の利用料とすると）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/>
        </p:nvSpPr>
        <p:spPr>
          <a:xfrm>
            <a:off x="2886" y="82011"/>
            <a:ext cx="91170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なんの数字かわかりますか？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138" y="1102011"/>
            <a:ext cx="6613729" cy="373668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/>
          <p:nvPr/>
        </p:nvSpPr>
        <p:spPr>
          <a:xfrm>
            <a:off x="3625425" y="1108600"/>
            <a:ext cx="1977600" cy="20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640600" y="1702600"/>
            <a:ext cx="88671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ご</a:t>
            </a:r>
            <a:r>
              <a:rPr lang="en-US"/>
              <a:t>清聴ありがとうございました！</a:t>
            </a:r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1146975" y="4179600"/>
            <a:ext cx="77139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3000" u="sng"/>
              <a:t>すてきな機会をありがとうございました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175" y="3343575"/>
            <a:ext cx="2903476" cy="7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>
            <p:ph type="title"/>
          </p:nvPr>
        </p:nvSpPr>
        <p:spPr>
          <a:xfrm>
            <a:off x="4431700" y="3215700"/>
            <a:ext cx="11301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×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050" y="3343575"/>
            <a:ext cx="2006507" cy="7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1825"/>
            <a:ext cx="9098334" cy="10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1147095" y="1750400"/>
            <a:ext cx="68499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Appendix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138700" y="145550"/>
            <a:ext cx="67914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サービスの特徴</a:t>
            </a:r>
          </a:p>
        </p:txBody>
      </p:sp>
      <p:sp>
        <p:nvSpPr>
          <p:cNvPr id="323" name="Shape 323"/>
          <p:cNvSpPr txBox="1"/>
          <p:nvPr>
            <p:ph type="title"/>
          </p:nvPr>
        </p:nvSpPr>
        <p:spPr>
          <a:xfrm>
            <a:off x="196500" y="1165250"/>
            <a:ext cx="8645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3000"/>
              <a:t>・Internet接続デバイスがあれば誰でも利用可能</a:t>
            </a:r>
          </a:p>
        </p:txBody>
      </p:sp>
      <p:sp>
        <p:nvSpPr>
          <p:cNvPr id="324" name="Shape 324"/>
          <p:cNvSpPr txBox="1"/>
          <p:nvPr>
            <p:ph type="title"/>
          </p:nvPr>
        </p:nvSpPr>
        <p:spPr>
          <a:xfrm>
            <a:off x="196500" y="2079650"/>
            <a:ext cx="8645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3000"/>
              <a:t>・</a:t>
            </a:r>
            <a:r>
              <a:rPr lang="en-US" sz="3000"/>
              <a:t>屋内、屋外を問わない</a:t>
            </a:r>
          </a:p>
        </p:txBody>
      </p:sp>
      <p:sp>
        <p:nvSpPr>
          <p:cNvPr id="325" name="Shape 325"/>
          <p:cNvSpPr txBox="1"/>
          <p:nvPr>
            <p:ph type="title"/>
          </p:nvPr>
        </p:nvSpPr>
        <p:spPr>
          <a:xfrm>
            <a:off x="196500" y="3070250"/>
            <a:ext cx="8645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3000"/>
              <a:t>・被</a:t>
            </a:r>
            <a:r>
              <a:rPr lang="en-US" sz="3000"/>
              <a:t>監視者はシール型発信機を身につけるだけ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-25" y="235975"/>
            <a:ext cx="9144000" cy="46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6000"/>
              <a:t>＜課題整理＞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4800"/>
              <a:t>・地方自治体の協力が必要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3000"/>
              <a:t>　　※ビーコン設置とメンテンス費用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n-US" sz="3600"/>
              <a:t>　→ある地方自治体で実証実験を行い、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n-US" sz="3600"/>
              <a:t>　　実施領域を拡げていく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47200" y="82600"/>
            <a:ext cx="1156500" cy="79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chemeClr val="lt1"/>
                </a:solidFill>
              </a:rPr>
              <a:t>コ</a:t>
            </a:r>
            <a:r>
              <a:rPr b="1" lang="en-US">
                <a:solidFill>
                  <a:schemeClr val="lt1"/>
                </a:solidFill>
              </a:rPr>
              <a:t>端末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chemeClr val="lt1"/>
                </a:solidFill>
              </a:rPr>
              <a:t>アプリ</a:t>
            </a:r>
          </a:p>
        </p:txBody>
      </p:sp>
      <p:sp>
        <p:nvSpPr>
          <p:cNvPr id="336" name="Shape 336"/>
          <p:cNvSpPr/>
          <p:nvPr/>
        </p:nvSpPr>
        <p:spPr>
          <a:xfrm>
            <a:off x="47200" y="82600"/>
            <a:ext cx="1156500" cy="132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chemeClr val="lt1"/>
                </a:solidFill>
              </a:rPr>
              <a:t>親端末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chemeClr val="lt1"/>
                </a:solidFill>
              </a:rPr>
              <a:t>アプリ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US">
                <a:solidFill>
                  <a:schemeClr val="lt1"/>
                </a:solidFill>
              </a:rPr>
              <a:t>(</a:t>
            </a:r>
            <a:r>
              <a:rPr b="1" lang="en-US">
                <a:solidFill>
                  <a:schemeClr val="lt1"/>
                </a:solidFill>
              </a:rPr>
              <a:t>PUSH通知が来た時)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2886" y="82011"/>
            <a:ext cx="91170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1" lang="en-US" sz="4800">
                <a:solidFill>
                  <a:srgbClr val="FF0000"/>
                </a:solidFill>
              </a:rPr>
              <a:t>行方不明者数</a:t>
            </a:r>
            <a:r>
              <a:rPr lang="en-US" sz="3600">
                <a:solidFill>
                  <a:schemeClr val="lt1"/>
                </a:solidFill>
              </a:rPr>
              <a:t>の推移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138" y="1102011"/>
            <a:ext cx="6613729" cy="373668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3625425" y="1108600"/>
            <a:ext cx="1977600" cy="20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265350" y="3339025"/>
            <a:ext cx="4743000" cy="70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964075" y="4041500"/>
            <a:ext cx="7194600" cy="1008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1" lang="en-US" sz="4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行方不明者は減らない！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25" y="159200"/>
            <a:ext cx="7612251" cy="47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5572750" y="208150"/>
            <a:ext cx="2587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毎年8万人</a:t>
            </a: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4076375" y="3304025"/>
            <a:ext cx="17763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万人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15歳未満)</a:t>
            </a:r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4594450" y="1756088"/>
            <a:ext cx="1986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2.8万人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(65歳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以上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2645225" y="1909500"/>
            <a:ext cx="2587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1"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2万人</a:t>
            </a: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122700" y="4053125"/>
            <a:ext cx="8898600" cy="1008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b="1"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“子ども” や</a:t>
            </a:r>
            <a:r>
              <a:rPr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“高齢者” が</a:t>
            </a:r>
            <a:r>
              <a:rPr b="1" i="1" lang="en-US" sz="36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r>
              <a:rPr b="1"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を占める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2282100" y="3356850"/>
            <a:ext cx="6328500" cy="1414200"/>
          </a:xfrm>
          <a:prstGeom prst="cloudCallout">
            <a:avLst>
              <a:gd fmla="val -47683" name="adj1"/>
              <a:gd fmla="val -43093" name="adj2"/>
            </a:avLst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69" y="1398123"/>
            <a:ext cx="2129363" cy="31538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0" y="-4700"/>
            <a:ext cx="67914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我々が解決したい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課題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2401662" y="3724659"/>
            <a:ext cx="60894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i="0" lang="en-US" sz="2000" u="none" cap="none" strike="noStrike">
                <a:solidFill>
                  <a:schemeClr val="lt1"/>
                </a:solidFill>
              </a:rPr>
              <a:t>あら、おばあちゃん、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i="0" lang="en-US" sz="2000" u="none" cap="none" strike="noStrike">
                <a:solidFill>
                  <a:schemeClr val="lt1"/>
                </a:solidFill>
              </a:rPr>
              <a:t>どこに行ったのかしら。</a:t>
            </a:r>
          </a:p>
        </p:txBody>
      </p:sp>
      <p:pic>
        <p:nvPicPr>
          <p:cNvPr descr="スクリーンショット 2017-10-21 15.59.42.png"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599" y="3972001"/>
            <a:ext cx="1317375" cy="106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>
            <a:off x="2282225" y="838950"/>
            <a:ext cx="6328500" cy="2329800"/>
          </a:xfrm>
          <a:prstGeom prst="cloudCallout">
            <a:avLst>
              <a:gd fmla="val -51857" name="adj1"/>
              <a:gd fmla="val 35620" name="adj2"/>
            </a:avLst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4775" y="2156250"/>
            <a:ext cx="1937002" cy="101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2401662" y="1243596"/>
            <a:ext cx="60894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i="0" lang="en-US" sz="2000" u="none" cap="none" strike="noStrike">
                <a:solidFill>
                  <a:schemeClr val="lt1"/>
                </a:solidFill>
              </a:rPr>
              <a:t>下校時間からだいぶ経ったけど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i="0" lang="en-US" sz="2000" u="none" cap="none" strike="noStrike">
                <a:solidFill>
                  <a:schemeClr val="lt1"/>
                </a:solidFill>
              </a:rPr>
              <a:t>子どもがまだ帰ってこない</a:t>
            </a:r>
            <a:r>
              <a:rPr lang="en-US" sz="2000">
                <a:solidFill>
                  <a:schemeClr val="lt1"/>
                </a:solidFill>
              </a:rPr>
              <a:t>。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2401662" y="2037113"/>
            <a:ext cx="60894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i="0" lang="en-US" sz="2000" u="none" cap="none" strike="noStrike">
                <a:solidFill>
                  <a:schemeClr val="lt1"/>
                </a:solidFill>
              </a:rPr>
              <a:t>下校途中、危ない場所に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i="0" lang="en-US" sz="2000" u="none" cap="none" strike="noStrike">
                <a:solidFill>
                  <a:schemeClr val="lt1"/>
                </a:solidFill>
              </a:rPr>
              <a:t>立ち寄っていないか心配</a:t>
            </a:r>
            <a:r>
              <a:rPr lang="en-US" sz="2000">
                <a:solidFill>
                  <a:schemeClr val="lt1"/>
                </a:solidFill>
              </a:rPr>
              <a:t>。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-152400" y="4440675"/>
            <a:ext cx="34281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3000">
                <a:solidFill>
                  <a:schemeClr val="lt1"/>
                </a:solidFill>
              </a:rPr>
              <a:t>子供の親 / 介護者</a:t>
            </a:r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x="161825" y="1155825"/>
            <a:ext cx="8865300" cy="27048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大切な人を心配する気持ちを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少しでも軽減できるように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53325" y="353976"/>
            <a:ext cx="91170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5500">
                <a:solidFill>
                  <a:schemeClr val="lt1"/>
                </a:solidFill>
              </a:rPr>
              <a:t>我々の提供するサービスは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-US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大切な人の</a:t>
            </a:r>
            <a:r>
              <a:rPr i="0" lang="en-US" sz="5500" u="none" cap="none" strike="noStrike">
                <a:solidFill>
                  <a:schemeClr val="lt1"/>
                </a:solidFill>
              </a:rPr>
              <a:t>ピンチ</a:t>
            </a:r>
            <a:r>
              <a:rPr b="0" i="0" lang="en-US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に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910500" y="2690050"/>
            <a:ext cx="77802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5500">
                <a:solidFill>
                  <a:schemeClr val="lt1"/>
                </a:solidFill>
              </a:rPr>
              <a:t>　  </a:t>
            </a:r>
            <a:r>
              <a:rPr b="1" lang="en-US" sz="5500">
                <a:solidFill>
                  <a:schemeClr val="lt1"/>
                </a:solidFill>
              </a:rPr>
              <a:t>早く</a:t>
            </a:r>
            <a:r>
              <a:rPr lang="en-US" sz="5500">
                <a:solidFill>
                  <a:schemeClr val="lt1"/>
                </a:solidFill>
              </a:rPr>
              <a:t>気づくことを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5500">
                <a:solidFill>
                  <a:schemeClr val="lt1"/>
                </a:solidFill>
              </a:rPr>
              <a:t>可能にします。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1279675" y="2277100"/>
            <a:ext cx="17736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5500">
                <a:solidFill>
                  <a:srgbClr val="FF0000"/>
                </a:solidFill>
              </a:rPr>
              <a:t>位置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1279675" y="2277100"/>
            <a:ext cx="17736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n-US" sz="5500">
                <a:solidFill>
                  <a:schemeClr val="lt1"/>
                </a:solidFill>
              </a:rPr>
              <a:t>いち 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1228450" y="3175975"/>
            <a:ext cx="2966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1850"/>
            <a:ext cx="9098334" cy="10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type="title"/>
          </p:nvPr>
        </p:nvSpPr>
        <p:spPr>
          <a:xfrm>
            <a:off x="1458450" y="1750411"/>
            <a:ext cx="62271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サービス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40900" y="1419450"/>
            <a:ext cx="83031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6000"/>
              <a:t>我々の提供する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 sz="6000"/>
              <a:t>サービスは・・・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295775" y="130350"/>
            <a:ext cx="66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A</a:t>
            </a:r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295775" y="931675"/>
            <a:ext cx="66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R</a:t>
            </a:r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342975" y="2570225"/>
            <a:ext cx="66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L</a:t>
            </a: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295775" y="1732025"/>
            <a:ext cx="66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Q</a:t>
            </a:r>
          </a:p>
        </p:txBody>
      </p:sp>
      <p:sp>
        <p:nvSpPr>
          <p:cNvPr id="142" name="Shape 142"/>
          <p:cNvSpPr txBox="1"/>
          <p:nvPr>
            <p:ph type="title"/>
          </p:nvPr>
        </p:nvSpPr>
        <p:spPr>
          <a:xfrm>
            <a:off x="342975" y="4130700"/>
            <a:ext cx="66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D</a:t>
            </a:r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413750" y="3393675"/>
            <a:ext cx="66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I</a:t>
            </a:r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1002975" y="130350"/>
            <a:ext cx="6336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：Action</a:t>
            </a:r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1002975" y="931675"/>
            <a:ext cx="6336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：Realtime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1002975" y="1762000"/>
            <a:ext cx="6336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：Quick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1002975" y="2531175"/>
            <a:ext cx="6336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：Life</a:t>
            </a: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955775" y="3393650"/>
            <a:ext cx="6336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：Information</a:t>
            </a:r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955775" y="4130675"/>
            <a:ext cx="6336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-US"/>
              <a:t>：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